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ld Standard TT"/>
      <p:regular r:id="rId19"/>
      <p:bold r:id="rId20"/>
      <p: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13f26ea0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13f26ea0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 </a:t>
            </a:r>
            <a:endParaRPr/>
          </a:p>
          <a:p>
            <a:pPr indent="-298450" lvl="0" marL="457200" rtl="0" algn="l">
              <a:spcBef>
                <a:spcPts val="0"/>
              </a:spcBef>
              <a:spcAft>
                <a:spcPts val="0"/>
              </a:spcAft>
              <a:buSzPts val="1100"/>
              <a:buChar char="-"/>
            </a:pPr>
            <a:r>
              <a:rPr lang="en-GB"/>
              <a:t>Just cover that comics were chosen for the young age audience</a:t>
            </a:r>
            <a:endParaRPr/>
          </a:p>
          <a:p>
            <a:pPr indent="-298450" lvl="0" marL="457200" rtl="0" algn="l">
              <a:spcBef>
                <a:spcPts val="0"/>
              </a:spcBef>
              <a:spcAft>
                <a:spcPts val="0"/>
              </a:spcAft>
              <a:buSzPts val="1100"/>
              <a:buChar char="-"/>
            </a:pPr>
            <a:r>
              <a:rPr lang="en-GB"/>
              <a:t>Easy to visually explore the environment of townships</a:t>
            </a:r>
            <a:endParaRPr/>
          </a:p>
          <a:p>
            <a:pPr indent="-298450" lvl="0" marL="457200" rtl="0" algn="l">
              <a:spcBef>
                <a:spcPts val="0"/>
              </a:spcBef>
              <a:spcAft>
                <a:spcPts val="0"/>
              </a:spcAft>
              <a:buSzPts val="1100"/>
              <a:buChar char="-"/>
            </a:pPr>
            <a:r>
              <a:rPr lang="en-GB"/>
              <a:t>Much more </a:t>
            </a:r>
            <a:r>
              <a:rPr lang="en-GB"/>
              <a:t>engaging than boxes of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&amp; Leandro</a:t>
            </a:r>
            <a:endParaRPr/>
          </a:p>
          <a:p>
            <a:pPr indent="-298450" lvl="0" marL="457200" rtl="0" algn="l">
              <a:spcBef>
                <a:spcPts val="0"/>
              </a:spcBef>
              <a:spcAft>
                <a:spcPts val="0"/>
              </a:spcAft>
              <a:buSzPts val="1100"/>
              <a:buChar char="-"/>
            </a:pPr>
            <a:r>
              <a:rPr lang="en-GB"/>
              <a:t>Comic appears before a level </a:t>
            </a:r>
            <a:r>
              <a:rPr lang="en-GB"/>
              <a:t>starts (Except for the conclusion comic, which plays at the end of the game)</a:t>
            </a:r>
            <a:endParaRPr/>
          </a:p>
          <a:p>
            <a:pPr indent="-298450" lvl="0" marL="457200" rtl="0" algn="l">
              <a:spcBef>
                <a:spcPts val="0"/>
              </a:spcBef>
              <a:spcAft>
                <a:spcPts val="0"/>
              </a:spcAft>
              <a:buSzPts val="1100"/>
              <a:buChar char="-"/>
            </a:pPr>
            <a:r>
              <a:rPr lang="en-GB"/>
              <a:t>Each panel appears one-by-one with a few seconds gap between</a:t>
            </a:r>
            <a:endParaRPr/>
          </a:p>
          <a:p>
            <a:pPr indent="-298450" lvl="0" marL="457200" rtl="0" algn="l">
              <a:spcBef>
                <a:spcPts val="0"/>
              </a:spcBef>
              <a:spcAft>
                <a:spcPts val="0"/>
              </a:spcAft>
              <a:buSzPts val="1100"/>
              <a:buChar char="-"/>
            </a:pPr>
            <a:r>
              <a:rPr lang="en-GB"/>
              <a:t>Each panel has text boxes to explain story</a:t>
            </a:r>
            <a:endParaRPr/>
          </a:p>
          <a:p>
            <a:pPr indent="-298450" lvl="0" marL="457200" rtl="0" algn="l">
              <a:spcBef>
                <a:spcPts val="0"/>
              </a:spcBef>
              <a:spcAft>
                <a:spcPts val="0"/>
              </a:spcAft>
              <a:buSzPts val="1100"/>
              <a:buChar char="-"/>
            </a:pPr>
            <a:r>
              <a:rPr lang="en-GB"/>
              <a:t>Comic cannot be skipped to force player to engage with Story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13f26ea0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13f26ea0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Albert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1405986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1405986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1405986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1405986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13f26ea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13f26ea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 - Introduce all members one-by-one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207e01f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207e01f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 - Introduce Name of the Game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13f26ea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13f26ea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 &amp; Albert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Albert: Our target audience primarily includes young people aged 14 to 16, though we also reach older audiences. We’re focused on engaging students and explorers who are motivated to explore and learn. Our approach caters to both desktop and mobile users, making our content accessible wherever they are, whether they’re studying on the go or working from home.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13f26ea0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13f26ea0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 Add: </a:t>
            </a:r>
            <a:endParaRPr/>
          </a:p>
          <a:p>
            <a:pPr indent="-298450" lvl="0" marL="457200" rtl="0" algn="l">
              <a:spcBef>
                <a:spcPts val="0"/>
              </a:spcBef>
              <a:spcAft>
                <a:spcPts val="0"/>
              </a:spcAft>
              <a:buSzPts val="1100"/>
              <a:buChar char="-"/>
            </a:pPr>
            <a:r>
              <a:rPr lang="en-GB"/>
              <a:t>Render of RATT-Bot and Rats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13f26ea0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13f26ea0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Albert &amp; Leandro</a:t>
            </a:r>
            <a:endParaRPr/>
          </a:p>
          <a:p>
            <a:pPr indent="-298450" lvl="0" marL="457200" rtl="0" algn="l">
              <a:spcBef>
                <a:spcPts val="0"/>
              </a:spcBef>
              <a:spcAft>
                <a:spcPts val="0"/>
              </a:spcAft>
              <a:buSzPts val="1100"/>
              <a:buChar char="-"/>
            </a:pPr>
            <a:r>
              <a:rPr lang="en-GB"/>
              <a:t>Add Level1_P1 and Level2_P3 panels to this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Albert: Our story centers on a young inventor from a South African township. She builds a robot from everyday objects she finds around her home. This robot becomes her defender, protecting her family and home from the rats that threaten them. Her creation also becomes her pride and joy as she showcases it in a local science fair, demonstrating her ingenuity and resilience.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13f26ea0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13f26ea0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Josh/Jude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13f26ea0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13f26ea0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Leandro</a:t>
            </a:r>
            <a:endParaRPr/>
          </a:p>
          <a:p>
            <a:pPr indent="-298450" lvl="0" marL="457200" rtl="0" algn="l">
              <a:spcBef>
                <a:spcPts val="0"/>
              </a:spcBef>
              <a:spcAft>
                <a:spcPts val="0"/>
              </a:spcAft>
              <a:buSzPts val="1100"/>
              <a:buChar char="-"/>
            </a:pPr>
            <a:r>
              <a:rPr lang="en-GB"/>
              <a:t>Maybe add screenshot of what the objective looks like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13f26ea0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13f26ea0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Albert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independent.co.uk/news/world/africa/south-africa-unequal-country-poverty-legacy-apartheid-world-bank-a8288986.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41868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6000"/>
              <a:t>Team Axis</a:t>
            </a:r>
            <a:endParaRPr sz="6000"/>
          </a:p>
        </p:txBody>
      </p:sp>
      <p:pic>
        <p:nvPicPr>
          <p:cNvPr descr="A white logo with a black background&#10;&#10;Description automatically generated" id="60" name="Google Shape;60;p13"/>
          <p:cNvPicPr preferRelativeResize="0"/>
          <p:nvPr/>
        </p:nvPicPr>
        <p:blipFill>
          <a:blip r:embed="rId3">
            <a:alphaModFix/>
          </a:blip>
          <a:stretch>
            <a:fillRect/>
          </a:stretch>
        </p:blipFill>
        <p:spPr>
          <a:xfrm>
            <a:off x="5354650" y="1084275"/>
            <a:ext cx="3326750" cy="3140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159900" y="124575"/>
            <a:ext cx="54600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Storytelling System</a:t>
            </a:r>
            <a:endParaRPr b="1" sz="4700"/>
          </a:p>
        </p:txBody>
      </p:sp>
      <p:sp>
        <p:nvSpPr>
          <p:cNvPr id="141" name="Google Shape;141;p22"/>
          <p:cNvSpPr txBox="1"/>
          <p:nvPr/>
        </p:nvSpPr>
        <p:spPr>
          <a:xfrm>
            <a:off x="159900" y="2355425"/>
            <a:ext cx="21435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Comic Panels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Level Design</a:t>
            </a:r>
            <a:endParaRPr sz="18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42" name="Google Shape;142;p22"/>
          <p:cNvPicPr preferRelativeResize="0"/>
          <p:nvPr/>
        </p:nvPicPr>
        <p:blipFill>
          <a:blip r:embed="rId3">
            <a:alphaModFix/>
          </a:blip>
          <a:stretch>
            <a:fillRect/>
          </a:stretch>
        </p:blipFill>
        <p:spPr>
          <a:xfrm>
            <a:off x="2358875" y="1143750"/>
            <a:ext cx="6466900" cy="3636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2803525" y="44850"/>
            <a:ext cx="3611700" cy="163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     Game</a:t>
            </a:r>
            <a:endParaRPr b="1" sz="4700"/>
          </a:p>
          <a:p>
            <a:pPr indent="0" lvl="0" marL="0" rtl="0" algn="l">
              <a:spcBef>
                <a:spcPts val="0"/>
              </a:spcBef>
              <a:spcAft>
                <a:spcPts val="0"/>
              </a:spcAft>
              <a:buSzPts val="990"/>
              <a:buNone/>
            </a:pPr>
            <a:r>
              <a:rPr b="1" lang="en-GB" sz="4700"/>
              <a:t> Screenshots</a:t>
            </a:r>
            <a:endParaRPr b="1" sz="4700"/>
          </a:p>
        </p:txBody>
      </p:sp>
      <p:pic>
        <p:nvPicPr>
          <p:cNvPr id="148" name="Google Shape;148;p23"/>
          <p:cNvPicPr preferRelativeResize="0"/>
          <p:nvPr/>
        </p:nvPicPr>
        <p:blipFill rotWithShape="1">
          <a:blip r:embed="rId3">
            <a:alphaModFix/>
          </a:blip>
          <a:srcRect b="4359" l="0" r="0" t="-4360"/>
          <a:stretch/>
        </p:blipFill>
        <p:spPr>
          <a:xfrm>
            <a:off x="172825" y="1812901"/>
            <a:ext cx="4307475" cy="2402154"/>
          </a:xfrm>
          <a:prstGeom prst="rect">
            <a:avLst/>
          </a:prstGeom>
          <a:noFill/>
          <a:ln>
            <a:noFill/>
          </a:ln>
        </p:spPr>
      </p:pic>
      <p:pic>
        <p:nvPicPr>
          <p:cNvPr id="149" name="Google Shape;149;p23"/>
          <p:cNvPicPr preferRelativeResize="0"/>
          <p:nvPr/>
        </p:nvPicPr>
        <p:blipFill rotWithShape="1">
          <a:blip r:embed="rId4">
            <a:alphaModFix/>
          </a:blip>
          <a:srcRect b="-3252" l="0" r="-8873" t="0"/>
          <a:stretch/>
        </p:blipFill>
        <p:spPr>
          <a:xfrm>
            <a:off x="4686300" y="1923925"/>
            <a:ext cx="4817249" cy="2402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2696550" y="1821725"/>
            <a:ext cx="3750900" cy="10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5500"/>
              <a:t>Thank you!</a:t>
            </a:r>
            <a:endParaRPr b="1" sz="5500"/>
          </a:p>
        </p:txBody>
      </p:sp>
      <p:sp>
        <p:nvSpPr>
          <p:cNvPr id="155" name="Google Shape;155;p24"/>
          <p:cNvSpPr txBox="1"/>
          <p:nvPr>
            <p:ph type="title"/>
          </p:nvPr>
        </p:nvSpPr>
        <p:spPr>
          <a:xfrm>
            <a:off x="2696550" y="2853125"/>
            <a:ext cx="3750900" cy="3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2000"/>
              <a:t>(Any Questions?)</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257825" y="318175"/>
            <a:ext cx="538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4700"/>
              <a:t>Image References</a:t>
            </a:r>
            <a:endParaRPr b="1" sz="4700"/>
          </a:p>
        </p:txBody>
      </p:sp>
      <p:sp>
        <p:nvSpPr>
          <p:cNvPr id="161" name="Google Shape;161;p25"/>
          <p:cNvSpPr txBox="1"/>
          <p:nvPr/>
        </p:nvSpPr>
        <p:spPr>
          <a:xfrm>
            <a:off x="212975" y="1286675"/>
            <a:ext cx="8762100" cy="3124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Cooksey, JIC. 2024. Axis Logo.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Greenwood, XG. 2018. A shanty-town on the outskirts of Johannesburg. [Online] </a:t>
            </a:r>
            <a:r>
              <a:rPr lang="en-GB" sz="1500">
                <a:solidFill>
                  <a:schemeClr val="dk1"/>
                </a:solidFill>
                <a:latin typeface="Old Standard TT"/>
                <a:ea typeface="Old Standard TT"/>
                <a:cs typeface="Old Standard TT"/>
                <a:sym typeface="Old Standard TT"/>
              </a:rPr>
              <a:t>Available</a:t>
            </a:r>
            <a:r>
              <a:rPr lang="en-GB" sz="1500">
                <a:solidFill>
                  <a:schemeClr val="dk1"/>
                </a:solidFill>
                <a:latin typeface="Old Standard TT"/>
                <a:ea typeface="Old Standard TT"/>
                <a:cs typeface="Old Standard TT"/>
                <a:sym typeface="Old Standard TT"/>
              </a:rPr>
              <a:t> at:</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u="sng">
                <a:solidFill>
                  <a:schemeClr val="hlink"/>
                </a:solidFill>
                <a:latin typeface="Old Standard TT"/>
                <a:ea typeface="Old Standard TT"/>
                <a:cs typeface="Old Standard TT"/>
                <a:sym typeface="Old Standard TT"/>
                <a:hlinkClick r:id="rId3"/>
              </a:rPr>
              <a:t>https://www.independent.co.uk/news/world/africa/south-africa-unequal-country-poverty-legacy-apartheid-world-bank-a8288986.html</a:t>
            </a:r>
            <a:r>
              <a:rPr lang="en-GB" sz="1500">
                <a:solidFill>
                  <a:schemeClr val="dk1"/>
                </a:solidFill>
                <a:latin typeface="Old Standard TT"/>
                <a:ea typeface="Old Standard TT"/>
                <a:cs typeface="Old Standard TT"/>
                <a:sym typeface="Old Standard TT"/>
              </a:rPr>
              <a:t> [Accessed 7 November 2024].</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Cooksey, JIC. 2024. 3D RaTT Bot model.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Albert, APL. 2024. RaTT Bot Controls.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Cooksey, JIC. 2024. 3D Rat Model.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Cooksey, JIC. 2024. 3D Rat Trap Model.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Cooksey, JIC. 2024. Tutorial Level Comic Set.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Dos Santos, LDS. 2024. First Level Screenshot. Cape Town: Unpublished.</a:t>
            </a:r>
            <a:endParaRPr sz="1500">
              <a:solidFill>
                <a:schemeClr val="dk1"/>
              </a:solidFill>
              <a:latin typeface="Old Standard TT"/>
              <a:ea typeface="Old Standard TT"/>
              <a:cs typeface="Old Standard TT"/>
              <a:sym typeface="Old Standard TT"/>
            </a:endParaRPr>
          </a:p>
          <a:p>
            <a:pPr indent="-323850" lvl="0" marL="457200" rtl="0" algn="l">
              <a:spcBef>
                <a:spcPts val="0"/>
              </a:spcBef>
              <a:spcAft>
                <a:spcPts val="0"/>
              </a:spcAft>
              <a:buClr>
                <a:schemeClr val="dk1"/>
              </a:buClr>
              <a:buSzPts val="1500"/>
              <a:buFont typeface="Old Standard TT"/>
              <a:buChar char="-"/>
            </a:pPr>
            <a:r>
              <a:rPr lang="en-GB" sz="1500">
                <a:solidFill>
                  <a:schemeClr val="dk1"/>
                </a:solidFill>
                <a:latin typeface="Old Standard TT"/>
                <a:ea typeface="Old Standard TT"/>
                <a:cs typeface="Old Standard TT"/>
                <a:sym typeface="Old Standard TT"/>
              </a:rPr>
              <a:t>Dos Santos, LDS. 2024. Second Level Screenshot. Cape Town: Unpublished.</a:t>
            </a:r>
            <a:endParaRPr sz="1500">
              <a:solidFill>
                <a:schemeClr val="dk1"/>
              </a:solidFill>
              <a:latin typeface="Old Standard TT"/>
              <a:ea typeface="Old Standard TT"/>
              <a:cs typeface="Old Standard TT"/>
              <a:sym typeface="Old Standard TT"/>
            </a:endParaRPr>
          </a:p>
          <a:p>
            <a:pPr indent="0" lvl="0" marL="914400" rtl="0" algn="l">
              <a:spcBef>
                <a:spcPts val="0"/>
              </a:spcBef>
              <a:spcAft>
                <a:spcPts val="0"/>
              </a:spcAft>
              <a:buNone/>
            </a:pPr>
            <a:r>
              <a:t/>
            </a:r>
            <a:endParaRPr sz="13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chemeClr val="dk1"/>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362950" y="548450"/>
            <a:ext cx="4418100" cy="954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5000"/>
              <a:t>Meet the Team</a:t>
            </a:r>
            <a:endParaRPr b="1" sz="5000"/>
          </a:p>
        </p:txBody>
      </p:sp>
      <p:sp>
        <p:nvSpPr>
          <p:cNvPr id="66" name="Google Shape;66;p14"/>
          <p:cNvSpPr txBox="1"/>
          <p:nvPr>
            <p:ph idx="1" type="body"/>
          </p:nvPr>
        </p:nvSpPr>
        <p:spPr>
          <a:xfrm>
            <a:off x="926400" y="1763950"/>
            <a:ext cx="2310000" cy="613800"/>
          </a:xfrm>
          <a:prstGeom prst="rect">
            <a:avLst/>
          </a:prstGeom>
          <a:solidFill>
            <a:schemeClr val="lt2"/>
          </a:solidFill>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GB"/>
              <a:t>Leandro Dos Santos</a:t>
            </a:r>
            <a:endParaRPr/>
          </a:p>
        </p:txBody>
      </p:sp>
      <p:sp>
        <p:nvSpPr>
          <p:cNvPr id="67" name="Google Shape;67;p14"/>
          <p:cNvSpPr txBox="1"/>
          <p:nvPr>
            <p:ph idx="1" type="body"/>
          </p:nvPr>
        </p:nvSpPr>
        <p:spPr>
          <a:xfrm>
            <a:off x="5857050" y="3361850"/>
            <a:ext cx="2310000" cy="613800"/>
          </a:xfrm>
          <a:prstGeom prst="rect">
            <a:avLst/>
          </a:prstGeom>
          <a:solidFill>
            <a:schemeClr val="lt2"/>
          </a:solidFill>
          <a:ln cap="flat" cmpd="sng" w="381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n-GB"/>
              <a:t>Jude Isaiah Cooksey</a:t>
            </a:r>
            <a:endParaRPr/>
          </a:p>
        </p:txBody>
      </p:sp>
      <p:sp>
        <p:nvSpPr>
          <p:cNvPr id="68" name="Google Shape;68;p14"/>
          <p:cNvSpPr txBox="1"/>
          <p:nvPr>
            <p:ph idx="1" type="body"/>
          </p:nvPr>
        </p:nvSpPr>
        <p:spPr>
          <a:xfrm>
            <a:off x="5766900" y="1763950"/>
            <a:ext cx="2490300" cy="613800"/>
          </a:xfrm>
          <a:prstGeom prst="rect">
            <a:avLst/>
          </a:prstGeom>
          <a:solidFill>
            <a:schemeClr val="lt2"/>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lang="en-GB"/>
              <a:t>Albertus Petrus Louw</a:t>
            </a:r>
            <a:endParaRPr/>
          </a:p>
        </p:txBody>
      </p:sp>
      <p:sp>
        <p:nvSpPr>
          <p:cNvPr id="69" name="Google Shape;69;p14"/>
          <p:cNvSpPr txBox="1"/>
          <p:nvPr>
            <p:ph idx="1" type="body"/>
          </p:nvPr>
        </p:nvSpPr>
        <p:spPr>
          <a:xfrm>
            <a:off x="772650" y="3361850"/>
            <a:ext cx="2617500" cy="613800"/>
          </a:xfrm>
          <a:prstGeom prst="rect">
            <a:avLst/>
          </a:prstGeom>
          <a:solidFill>
            <a:schemeClr val="lt2"/>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n-GB" sz="1829"/>
              <a:t>Joshua Brian Miller-Pio</a:t>
            </a:r>
            <a:endParaRPr sz="1829"/>
          </a:p>
        </p:txBody>
      </p:sp>
      <p:sp>
        <p:nvSpPr>
          <p:cNvPr id="70" name="Google Shape;70;p14"/>
          <p:cNvSpPr txBox="1"/>
          <p:nvPr/>
        </p:nvSpPr>
        <p:spPr>
          <a:xfrm>
            <a:off x="1350600" y="2377750"/>
            <a:ext cx="14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As. Artist</a:t>
            </a:r>
            <a:endParaRPr sz="1800">
              <a:solidFill>
                <a:schemeClr val="dk1"/>
              </a:solidFill>
              <a:latin typeface="Old Standard TT"/>
              <a:ea typeface="Old Standard TT"/>
              <a:cs typeface="Old Standard TT"/>
              <a:sym typeface="Old Standard TT"/>
            </a:endParaRPr>
          </a:p>
        </p:txBody>
      </p:sp>
      <p:sp>
        <p:nvSpPr>
          <p:cNvPr id="71" name="Google Shape;71;p14"/>
          <p:cNvSpPr txBox="1"/>
          <p:nvPr/>
        </p:nvSpPr>
        <p:spPr>
          <a:xfrm>
            <a:off x="1101150" y="2638950"/>
            <a:ext cx="196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Game Designer</a:t>
            </a:r>
            <a:endParaRPr sz="1800">
              <a:solidFill>
                <a:schemeClr val="dk1"/>
              </a:solidFill>
              <a:latin typeface="Old Standard TT"/>
              <a:ea typeface="Old Standard TT"/>
              <a:cs typeface="Old Standard TT"/>
              <a:sym typeface="Old Standard TT"/>
            </a:endParaRPr>
          </a:p>
        </p:txBody>
      </p:sp>
      <p:sp>
        <p:nvSpPr>
          <p:cNvPr id="72" name="Google Shape;72;p14"/>
          <p:cNvSpPr txBox="1"/>
          <p:nvPr/>
        </p:nvSpPr>
        <p:spPr>
          <a:xfrm>
            <a:off x="1260600" y="4019850"/>
            <a:ext cx="164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Ld. Developer</a:t>
            </a:r>
            <a:endParaRPr sz="1800">
              <a:solidFill>
                <a:schemeClr val="dk1"/>
              </a:solidFill>
              <a:latin typeface="Old Standard TT"/>
              <a:ea typeface="Old Standard TT"/>
              <a:cs typeface="Old Standard TT"/>
              <a:sym typeface="Old Standard TT"/>
            </a:endParaRPr>
          </a:p>
        </p:txBody>
      </p:sp>
      <p:sp>
        <p:nvSpPr>
          <p:cNvPr id="73" name="Google Shape;73;p14"/>
          <p:cNvSpPr txBox="1"/>
          <p:nvPr/>
        </p:nvSpPr>
        <p:spPr>
          <a:xfrm>
            <a:off x="1199550" y="4267725"/>
            <a:ext cx="176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Game Designer</a:t>
            </a:r>
            <a:endParaRPr sz="1800">
              <a:solidFill>
                <a:schemeClr val="dk1"/>
              </a:solidFill>
              <a:latin typeface="Old Standard TT"/>
              <a:ea typeface="Old Standard TT"/>
              <a:cs typeface="Old Standard TT"/>
              <a:sym typeface="Old Standard TT"/>
            </a:endParaRPr>
          </a:p>
        </p:txBody>
      </p:sp>
      <p:sp>
        <p:nvSpPr>
          <p:cNvPr id="74" name="Google Shape;74;p14"/>
          <p:cNvSpPr txBox="1"/>
          <p:nvPr/>
        </p:nvSpPr>
        <p:spPr>
          <a:xfrm>
            <a:off x="6405450" y="2377750"/>
            <a:ext cx="12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Ld. Artist</a:t>
            </a:r>
            <a:endParaRPr sz="1800">
              <a:solidFill>
                <a:schemeClr val="dk1"/>
              </a:solidFill>
              <a:latin typeface="Old Standard TT"/>
              <a:ea typeface="Old Standard TT"/>
              <a:cs typeface="Old Standard TT"/>
              <a:sym typeface="Old Standard TT"/>
            </a:endParaRPr>
          </a:p>
        </p:txBody>
      </p:sp>
      <p:sp>
        <p:nvSpPr>
          <p:cNvPr id="75" name="Google Shape;75;p14"/>
          <p:cNvSpPr txBox="1"/>
          <p:nvPr/>
        </p:nvSpPr>
        <p:spPr>
          <a:xfrm>
            <a:off x="6150600" y="2638950"/>
            <a:ext cx="172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Level</a:t>
            </a:r>
            <a:r>
              <a:rPr lang="en-GB" sz="1800">
                <a:solidFill>
                  <a:schemeClr val="dk1"/>
                </a:solidFill>
                <a:latin typeface="Old Standard TT"/>
                <a:ea typeface="Old Standard TT"/>
                <a:cs typeface="Old Standard TT"/>
                <a:sym typeface="Old Standard TT"/>
              </a:rPr>
              <a:t> Designer</a:t>
            </a:r>
            <a:endParaRPr sz="1800">
              <a:solidFill>
                <a:schemeClr val="dk1"/>
              </a:solidFill>
              <a:latin typeface="Old Standard TT"/>
              <a:ea typeface="Old Standard TT"/>
              <a:cs typeface="Old Standard TT"/>
              <a:sym typeface="Old Standard TT"/>
            </a:endParaRPr>
          </a:p>
        </p:txBody>
      </p:sp>
      <p:sp>
        <p:nvSpPr>
          <p:cNvPr id="76" name="Google Shape;76;p14"/>
          <p:cNvSpPr txBox="1"/>
          <p:nvPr/>
        </p:nvSpPr>
        <p:spPr>
          <a:xfrm>
            <a:off x="6405450" y="3975650"/>
            <a:ext cx="12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Developer</a:t>
            </a:r>
            <a:endParaRPr sz="1800">
              <a:solidFill>
                <a:schemeClr val="dk1"/>
              </a:solidFill>
              <a:latin typeface="Old Standard TT"/>
              <a:ea typeface="Old Standard TT"/>
              <a:cs typeface="Old Standard TT"/>
              <a:sym typeface="Old Standard TT"/>
            </a:endParaRPr>
          </a:p>
        </p:txBody>
      </p:sp>
      <p:sp>
        <p:nvSpPr>
          <p:cNvPr id="77" name="Google Shape;77;p14"/>
          <p:cNvSpPr txBox="1"/>
          <p:nvPr/>
        </p:nvSpPr>
        <p:spPr>
          <a:xfrm>
            <a:off x="6466350" y="4236850"/>
            <a:ext cx="109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Designer</a:t>
            </a:r>
            <a:endParaRPr sz="1800">
              <a:solidFill>
                <a:schemeClr val="dk1"/>
              </a:solidFill>
              <a:latin typeface="Old Standard TT"/>
              <a:ea typeface="Old Standard TT"/>
              <a:cs typeface="Old Standard TT"/>
              <a:sym typeface="Old Standard TT"/>
            </a:endParaRPr>
          </a:p>
        </p:txBody>
      </p:sp>
      <p:sp>
        <p:nvSpPr>
          <p:cNvPr id="78" name="Google Shape;78;p14"/>
          <p:cNvSpPr txBox="1"/>
          <p:nvPr/>
        </p:nvSpPr>
        <p:spPr>
          <a:xfrm>
            <a:off x="6405450" y="4498050"/>
            <a:ext cx="13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Old Standard TT"/>
                <a:ea typeface="Old Standard TT"/>
                <a:cs typeface="Old Standard TT"/>
                <a:sym typeface="Old Standard TT"/>
              </a:rPr>
              <a:t>Team Lead</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2362950" y="548450"/>
            <a:ext cx="4418100" cy="9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5000"/>
              <a:t>RATT-Bot</a:t>
            </a:r>
            <a:endParaRPr b="1" sz="5000"/>
          </a:p>
        </p:txBody>
      </p:sp>
      <p:pic>
        <p:nvPicPr>
          <p:cNvPr id="84" name="Google Shape;84;p15"/>
          <p:cNvPicPr preferRelativeResize="0"/>
          <p:nvPr/>
        </p:nvPicPr>
        <p:blipFill>
          <a:blip r:embed="rId3">
            <a:alphaModFix/>
          </a:blip>
          <a:stretch>
            <a:fillRect/>
          </a:stretch>
        </p:blipFill>
        <p:spPr>
          <a:xfrm>
            <a:off x="2883892" y="1502750"/>
            <a:ext cx="3376225" cy="337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90225" y="188500"/>
            <a:ext cx="33804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Social Issue</a:t>
            </a:r>
            <a:endParaRPr b="1" sz="4700"/>
          </a:p>
        </p:txBody>
      </p:sp>
      <p:sp>
        <p:nvSpPr>
          <p:cNvPr id="90" name="Google Shape;90;p16"/>
          <p:cNvSpPr txBox="1"/>
          <p:nvPr/>
        </p:nvSpPr>
        <p:spPr>
          <a:xfrm>
            <a:off x="139200" y="981775"/>
            <a:ext cx="5246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Disadvantaged communities of Townships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Poor Health &amp; Living Conditions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Highlighted</a:t>
            </a:r>
            <a:r>
              <a:rPr lang="en-GB" sz="1800">
                <a:solidFill>
                  <a:schemeClr val="dk1"/>
                </a:solidFill>
                <a:latin typeface="Old Standard TT"/>
                <a:ea typeface="Old Standard TT"/>
                <a:cs typeface="Old Standard TT"/>
                <a:sym typeface="Old Standard TT"/>
              </a:rPr>
              <a:t> by Rat infestations</a:t>
            </a:r>
            <a:endParaRPr sz="1800">
              <a:solidFill>
                <a:schemeClr val="dk1"/>
              </a:solidFill>
              <a:latin typeface="Old Standard TT"/>
              <a:ea typeface="Old Standard TT"/>
              <a:cs typeface="Old Standard TT"/>
              <a:sym typeface="Old Standard TT"/>
            </a:endParaRPr>
          </a:p>
        </p:txBody>
      </p:sp>
      <p:sp>
        <p:nvSpPr>
          <p:cNvPr id="91" name="Google Shape;91;p16"/>
          <p:cNvSpPr txBox="1"/>
          <p:nvPr>
            <p:ph type="title"/>
          </p:nvPr>
        </p:nvSpPr>
        <p:spPr>
          <a:xfrm>
            <a:off x="139200" y="2571750"/>
            <a:ext cx="47112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Target Audience</a:t>
            </a:r>
            <a:endParaRPr b="1" sz="4700"/>
          </a:p>
        </p:txBody>
      </p:sp>
      <p:sp>
        <p:nvSpPr>
          <p:cNvPr id="92" name="Google Shape;92;p16"/>
          <p:cNvSpPr txBox="1"/>
          <p:nvPr/>
        </p:nvSpPr>
        <p:spPr>
          <a:xfrm>
            <a:off x="139200" y="3479850"/>
            <a:ext cx="4220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People between 14-16 and older</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Young students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Explorers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Desktop and Mobile users</a:t>
            </a:r>
            <a:endParaRPr sz="1800">
              <a:solidFill>
                <a:schemeClr val="dk1"/>
              </a:solidFill>
              <a:latin typeface="Old Standard TT"/>
              <a:ea typeface="Old Standard TT"/>
              <a:cs typeface="Old Standard TT"/>
              <a:sym typeface="Old Standard TT"/>
            </a:endParaRPr>
          </a:p>
        </p:txBody>
      </p:sp>
      <p:pic>
        <p:nvPicPr>
          <p:cNvPr id="93" name="Google Shape;93;p16"/>
          <p:cNvPicPr preferRelativeResize="0"/>
          <p:nvPr/>
        </p:nvPicPr>
        <p:blipFill>
          <a:blip r:embed="rId3">
            <a:alphaModFix/>
          </a:blip>
          <a:stretch>
            <a:fillRect/>
          </a:stretch>
        </p:blipFill>
        <p:spPr>
          <a:xfrm>
            <a:off x="4962425" y="1242675"/>
            <a:ext cx="3988800" cy="26581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86775" y="168675"/>
            <a:ext cx="4833300" cy="939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900"/>
              <a:t>Game Synopsis</a:t>
            </a:r>
            <a:endParaRPr b="1" sz="4900"/>
          </a:p>
        </p:txBody>
      </p:sp>
      <p:sp>
        <p:nvSpPr>
          <p:cNvPr id="99" name="Google Shape;99;p17"/>
          <p:cNvSpPr txBox="1"/>
          <p:nvPr/>
        </p:nvSpPr>
        <p:spPr>
          <a:xfrm>
            <a:off x="908250" y="1324050"/>
            <a:ext cx="70314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Take </a:t>
            </a:r>
            <a:r>
              <a:rPr lang="en-GB" sz="2000">
                <a:solidFill>
                  <a:schemeClr val="dk1"/>
                </a:solidFill>
                <a:latin typeface="Old Standard TT"/>
                <a:ea typeface="Old Standard TT"/>
                <a:cs typeface="Old Standard TT"/>
                <a:sym typeface="Old Standard TT"/>
              </a:rPr>
              <a:t>control</a:t>
            </a:r>
            <a:r>
              <a:rPr lang="en-GB" sz="2000">
                <a:solidFill>
                  <a:schemeClr val="dk1"/>
                </a:solidFill>
                <a:latin typeface="Old Standard TT"/>
                <a:ea typeface="Old Standard TT"/>
                <a:cs typeface="Old Standard TT"/>
                <a:sym typeface="Old Standard TT"/>
              </a:rPr>
              <a:t> of a homemade robot</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Control it around the house by moving and dashing</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Dodge </a:t>
            </a:r>
            <a:r>
              <a:rPr lang="en-GB" sz="2000">
                <a:solidFill>
                  <a:schemeClr val="dk1"/>
                </a:solidFill>
                <a:latin typeface="Old Standard TT"/>
                <a:ea typeface="Old Standard TT"/>
                <a:cs typeface="Old Standard TT"/>
                <a:sym typeface="Old Standard TT"/>
              </a:rPr>
              <a:t>environment</a:t>
            </a:r>
            <a:r>
              <a:rPr lang="en-GB" sz="2000">
                <a:solidFill>
                  <a:schemeClr val="dk1"/>
                </a:solidFill>
                <a:latin typeface="Old Standard TT"/>
                <a:ea typeface="Old Standard TT"/>
                <a:cs typeface="Old Standard TT"/>
                <a:sym typeface="Old Standard TT"/>
              </a:rPr>
              <a:t> objects</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Pick-up rat traps found laying around the house</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Use the traps to defend your house from the rats</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Rats appear from holes within the house at random times</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Stay alive!</a:t>
            </a:r>
            <a:endParaRPr sz="2000">
              <a:solidFill>
                <a:schemeClr val="dk1"/>
              </a:solidFill>
              <a:latin typeface="Old Standard TT"/>
              <a:ea typeface="Old Standard TT"/>
              <a:cs typeface="Old Standard TT"/>
              <a:sym typeface="Old Standard TT"/>
            </a:endParaRPr>
          </a:p>
        </p:txBody>
      </p:sp>
      <p:pic>
        <p:nvPicPr>
          <p:cNvPr id="100" name="Google Shape;100;p17"/>
          <p:cNvPicPr preferRelativeResize="0"/>
          <p:nvPr/>
        </p:nvPicPr>
        <p:blipFill>
          <a:blip r:embed="rId3">
            <a:alphaModFix/>
          </a:blip>
          <a:stretch>
            <a:fillRect/>
          </a:stretch>
        </p:blipFill>
        <p:spPr>
          <a:xfrm>
            <a:off x="7073344" y="3663750"/>
            <a:ext cx="1247700" cy="1247700"/>
          </a:xfrm>
          <a:prstGeom prst="rect">
            <a:avLst/>
          </a:prstGeom>
          <a:noFill/>
          <a:ln>
            <a:noFill/>
          </a:ln>
        </p:spPr>
      </p:pic>
      <p:pic>
        <p:nvPicPr>
          <p:cNvPr id="101" name="Google Shape;101;p17"/>
          <p:cNvPicPr preferRelativeResize="0"/>
          <p:nvPr/>
        </p:nvPicPr>
        <p:blipFill>
          <a:blip r:embed="rId4">
            <a:alphaModFix/>
          </a:blip>
          <a:stretch>
            <a:fillRect/>
          </a:stretch>
        </p:blipFill>
        <p:spPr>
          <a:xfrm flipH="1">
            <a:off x="517820" y="4095725"/>
            <a:ext cx="1128955" cy="939000"/>
          </a:xfrm>
          <a:prstGeom prst="rect">
            <a:avLst/>
          </a:prstGeom>
          <a:noFill/>
          <a:ln>
            <a:noFill/>
          </a:ln>
        </p:spPr>
      </p:pic>
      <p:pic>
        <p:nvPicPr>
          <p:cNvPr id="102" name="Google Shape;102;p17"/>
          <p:cNvPicPr preferRelativeResize="0"/>
          <p:nvPr/>
        </p:nvPicPr>
        <p:blipFill>
          <a:blip r:embed="rId4">
            <a:alphaModFix/>
          </a:blip>
          <a:stretch>
            <a:fillRect/>
          </a:stretch>
        </p:blipFill>
        <p:spPr>
          <a:xfrm flipH="1">
            <a:off x="1580149" y="3941375"/>
            <a:ext cx="1500090" cy="1247700"/>
          </a:xfrm>
          <a:prstGeom prst="rect">
            <a:avLst/>
          </a:prstGeom>
          <a:noFill/>
          <a:ln>
            <a:noFill/>
          </a:ln>
        </p:spPr>
      </p:pic>
      <p:pic>
        <p:nvPicPr>
          <p:cNvPr id="103" name="Google Shape;103;p17"/>
          <p:cNvPicPr preferRelativeResize="0"/>
          <p:nvPr/>
        </p:nvPicPr>
        <p:blipFill>
          <a:blip r:embed="rId4">
            <a:alphaModFix/>
          </a:blip>
          <a:stretch>
            <a:fillRect/>
          </a:stretch>
        </p:blipFill>
        <p:spPr>
          <a:xfrm flipH="1">
            <a:off x="908248" y="3746875"/>
            <a:ext cx="738326" cy="614100"/>
          </a:xfrm>
          <a:prstGeom prst="rect">
            <a:avLst/>
          </a:prstGeom>
          <a:noFill/>
          <a:ln>
            <a:noFill/>
          </a:ln>
        </p:spPr>
      </p:pic>
      <p:pic>
        <p:nvPicPr>
          <p:cNvPr id="104" name="Google Shape;104;p17"/>
          <p:cNvPicPr preferRelativeResize="0"/>
          <p:nvPr/>
        </p:nvPicPr>
        <p:blipFill>
          <a:blip r:embed="rId5">
            <a:alphaModFix/>
          </a:blip>
          <a:stretch>
            <a:fillRect/>
          </a:stretch>
        </p:blipFill>
        <p:spPr>
          <a:xfrm>
            <a:off x="5250250" y="3936826"/>
            <a:ext cx="939000" cy="939000"/>
          </a:xfrm>
          <a:prstGeom prst="rect">
            <a:avLst/>
          </a:prstGeom>
          <a:noFill/>
          <a:ln>
            <a:noFill/>
          </a:ln>
        </p:spPr>
      </p:pic>
      <p:pic>
        <p:nvPicPr>
          <p:cNvPr id="105" name="Google Shape;105;p17"/>
          <p:cNvPicPr preferRelativeResize="0"/>
          <p:nvPr/>
        </p:nvPicPr>
        <p:blipFill>
          <a:blip r:embed="rId5">
            <a:alphaModFix/>
          </a:blip>
          <a:stretch>
            <a:fillRect/>
          </a:stretch>
        </p:blipFill>
        <p:spPr>
          <a:xfrm>
            <a:off x="4311238" y="3663751"/>
            <a:ext cx="939000" cy="93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24600" y="430325"/>
            <a:ext cx="28752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The Story</a:t>
            </a:r>
            <a:endParaRPr b="1" sz="4700"/>
          </a:p>
        </p:txBody>
      </p:sp>
      <p:sp>
        <p:nvSpPr>
          <p:cNvPr id="111" name="Google Shape;111;p18"/>
          <p:cNvSpPr txBox="1"/>
          <p:nvPr/>
        </p:nvSpPr>
        <p:spPr>
          <a:xfrm>
            <a:off x="355250" y="1280900"/>
            <a:ext cx="7176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A young </a:t>
            </a:r>
            <a:r>
              <a:rPr lang="en-GB" sz="2000">
                <a:solidFill>
                  <a:schemeClr val="dk1"/>
                </a:solidFill>
                <a:latin typeface="Old Standard TT"/>
                <a:ea typeface="Old Standard TT"/>
                <a:cs typeface="Old Standard TT"/>
                <a:sym typeface="Old Standard TT"/>
              </a:rPr>
              <a:t>inventor</a:t>
            </a:r>
            <a:r>
              <a:rPr lang="en-GB" sz="2000">
                <a:solidFill>
                  <a:schemeClr val="dk1"/>
                </a:solidFill>
                <a:latin typeface="Old Standard TT"/>
                <a:ea typeface="Old Standard TT"/>
                <a:cs typeface="Old Standard TT"/>
                <a:sym typeface="Old Standard TT"/>
              </a:rPr>
              <a:t> in a South African township </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Creates RATT-Bot from recycled parts, scrap metal</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Uses the robot to defend her family and house from the rats</a:t>
            </a:r>
            <a:endParaRPr sz="2000">
              <a:solidFill>
                <a:schemeClr val="dk1"/>
              </a:solidFill>
              <a:latin typeface="Old Standard TT"/>
              <a:ea typeface="Old Standard TT"/>
              <a:cs typeface="Old Standard TT"/>
              <a:sym typeface="Old Standard TT"/>
            </a:endParaRPr>
          </a:p>
          <a:p>
            <a:pPr indent="-355600" lvl="0" marL="457200" rtl="0" algn="l">
              <a:spcBef>
                <a:spcPts val="0"/>
              </a:spcBef>
              <a:spcAft>
                <a:spcPts val="0"/>
              </a:spcAft>
              <a:buClr>
                <a:schemeClr val="dk1"/>
              </a:buClr>
              <a:buSzPts val="2000"/>
              <a:buFont typeface="Old Standard TT"/>
              <a:buChar char="-"/>
            </a:pPr>
            <a:r>
              <a:rPr lang="en-GB" sz="2000">
                <a:solidFill>
                  <a:schemeClr val="dk1"/>
                </a:solidFill>
                <a:latin typeface="Old Standard TT"/>
                <a:ea typeface="Old Standard TT"/>
                <a:cs typeface="Old Standard TT"/>
                <a:sym typeface="Old Standard TT"/>
              </a:rPr>
              <a:t>Uses her creation in a science fair showcase</a:t>
            </a:r>
            <a:endParaRPr sz="2000">
              <a:solidFill>
                <a:schemeClr val="dk1"/>
              </a:solidFill>
              <a:latin typeface="Old Standard TT"/>
              <a:ea typeface="Old Standard TT"/>
              <a:cs typeface="Old Standard TT"/>
              <a:sym typeface="Old Standard TT"/>
            </a:endParaRPr>
          </a:p>
        </p:txBody>
      </p:sp>
      <p:sp>
        <p:nvSpPr>
          <p:cNvPr id="112" name="Google Shape;112;p18"/>
          <p:cNvSpPr txBox="1"/>
          <p:nvPr>
            <p:ph type="title"/>
          </p:nvPr>
        </p:nvSpPr>
        <p:spPr>
          <a:xfrm>
            <a:off x="355250" y="2934675"/>
            <a:ext cx="44367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The Characters</a:t>
            </a:r>
            <a:endParaRPr b="1" sz="4700"/>
          </a:p>
        </p:txBody>
      </p:sp>
      <p:sp>
        <p:nvSpPr>
          <p:cNvPr id="113" name="Google Shape;113;p18"/>
          <p:cNvSpPr txBox="1"/>
          <p:nvPr/>
        </p:nvSpPr>
        <p:spPr>
          <a:xfrm>
            <a:off x="355250" y="3864925"/>
            <a:ext cx="1985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Grace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The Rats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RaTT-Bot</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24600" y="430325"/>
            <a:ext cx="46995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RATT-Bot</a:t>
            </a:r>
            <a:endParaRPr b="1" sz="4700"/>
          </a:p>
        </p:txBody>
      </p:sp>
      <p:sp>
        <p:nvSpPr>
          <p:cNvPr id="119" name="Google Shape;119;p19"/>
          <p:cNvSpPr txBox="1"/>
          <p:nvPr/>
        </p:nvSpPr>
        <p:spPr>
          <a:xfrm>
            <a:off x="324600" y="1487400"/>
            <a:ext cx="51729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Control the bot around the </a:t>
            </a:r>
            <a:r>
              <a:rPr lang="en-GB" sz="1800">
                <a:solidFill>
                  <a:schemeClr val="dk1"/>
                </a:solidFill>
                <a:latin typeface="Old Standard TT"/>
                <a:ea typeface="Old Standard TT"/>
                <a:cs typeface="Old Standard TT"/>
                <a:sym typeface="Old Standard TT"/>
              </a:rPr>
              <a:t>environment</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Dodge furniture and house items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Pickup up rat traps using its arms</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Throw traps around to damage the rats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Dash to avoid the traps yourself</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Defend the family and house</a:t>
            </a:r>
            <a:endParaRPr sz="1800">
              <a:solidFill>
                <a:schemeClr val="dk1"/>
              </a:solidFill>
              <a:latin typeface="Old Standard TT"/>
              <a:ea typeface="Old Standard TT"/>
              <a:cs typeface="Old Standard TT"/>
              <a:sym typeface="Old Standard TT"/>
            </a:endParaRPr>
          </a:p>
        </p:txBody>
      </p:sp>
      <p:pic>
        <p:nvPicPr>
          <p:cNvPr id="120" name="Google Shape;120;p19"/>
          <p:cNvPicPr preferRelativeResize="0"/>
          <p:nvPr/>
        </p:nvPicPr>
        <p:blipFill>
          <a:blip r:embed="rId3">
            <a:alphaModFix/>
          </a:blip>
          <a:stretch>
            <a:fillRect/>
          </a:stretch>
        </p:blipFill>
        <p:spPr>
          <a:xfrm>
            <a:off x="5780788" y="38075"/>
            <a:ext cx="2533675" cy="2533675"/>
          </a:xfrm>
          <a:prstGeom prst="rect">
            <a:avLst/>
          </a:prstGeom>
          <a:noFill/>
          <a:ln>
            <a:noFill/>
          </a:ln>
        </p:spPr>
      </p:pic>
      <p:pic>
        <p:nvPicPr>
          <p:cNvPr id="121" name="Google Shape;121;p19"/>
          <p:cNvPicPr preferRelativeResize="0"/>
          <p:nvPr/>
        </p:nvPicPr>
        <p:blipFill>
          <a:blip r:embed="rId4">
            <a:alphaModFix/>
          </a:blip>
          <a:stretch>
            <a:fillRect/>
          </a:stretch>
        </p:blipFill>
        <p:spPr>
          <a:xfrm>
            <a:off x="5082775" y="2571750"/>
            <a:ext cx="3929700" cy="2368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24600" y="430325"/>
            <a:ext cx="26808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The Rats</a:t>
            </a:r>
            <a:endParaRPr b="1" sz="4700"/>
          </a:p>
        </p:txBody>
      </p:sp>
      <p:sp>
        <p:nvSpPr>
          <p:cNvPr id="127" name="Google Shape;127;p20"/>
          <p:cNvSpPr txBox="1"/>
          <p:nvPr/>
        </p:nvSpPr>
        <p:spPr>
          <a:xfrm>
            <a:off x="324600" y="1390225"/>
            <a:ext cx="6020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They appear from the holes on the walls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Mean and </a:t>
            </a:r>
            <a:r>
              <a:rPr lang="en-GB" sz="1800">
                <a:solidFill>
                  <a:schemeClr val="dk1"/>
                </a:solidFill>
                <a:latin typeface="Old Standard TT"/>
                <a:ea typeface="Old Standard TT"/>
                <a:cs typeface="Old Standard TT"/>
                <a:sym typeface="Old Standard TT"/>
              </a:rPr>
              <a:t>aggressive</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Aim for the object</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Defeat them with rat traps</a:t>
            </a:r>
            <a:endParaRPr sz="1800">
              <a:solidFill>
                <a:schemeClr val="dk1"/>
              </a:solidFill>
              <a:latin typeface="Old Standard TT"/>
              <a:ea typeface="Old Standard TT"/>
              <a:cs typeface="Old Standard TT"/>
              <a:sym typeface="Old Standard TT"/>
            </a:endParaRPr>
          </a:p>
        </p:txBody>
      </p:sp>
      <p:pic>
        <p:nvPicPr>
          <p:cNvPr id="128" name="Google Shape;128;p20"/>
          <p:cNvPicPr preferRelativeResize="0"/>
          <p:nvPr/>
        </p:nvPicPr>
        <p:blipFill>
          <a:blip r:embed="rId3">
            <a:alphaModFix/>
          </a:blip>
          <a:stretch>
            <a:fillRect/>
          </a:stretch>
        </p:blipFill>
        <p:spPr>
          <a:xfrm>
            <a:off x="5313850" y="1617650"/>
            <a:ext cx="3830150" cy="3830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24600" y="430325"/>
            <a:ext cx="3009600" cy="908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b="1" lang="en-GB" sz="4700"/>
              <a:t>The Traps</a:t>
            </a:r>
            <a:endParaRPr b="1" sz="4700"/>
          </a:p>
        </p:txBody>
      </p:sp>
      <p:sp>
        <p:nvSpPr>
          <p:cNvPr id="134" name="Google Shape;134;p21"/>
          <p:cNvSpPr txBox="1"/>
          <p:nvPr/>
        </p:nvSpPr>
        <p:spPr>
          <a:xfrm>
            <a:off x="324600" y="1487400"/>
            <a:ext cx="6020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They appear around the house randomly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Can be picked up by the robot created by Grace</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When </a:t>
            </a:r>
            <a:r>
              <a:rPr lang="en-GB" sz="1800">
                <a:solidFill>
                  <a:schemeClr val="dk1"/>
                </a:solidFill>
                <a:latin typeface="Old Standard TT"/>
                <a:ea typeface="Old Standard TT"/>
                <a:cs typeface="Old Standard TT"/>
                <a:sym typeface="Old Standard TT"/>
              </a:rPr>
              <a:t>picked</a:t>
            </a:r>
            <a:r>
              <a:rPr lang="en-GB" sz="1800">
                <a:solidFill>
                  <a:schemeClr val="dk1"/>
                </a:solidFill>
                <a:latin typeface="Old Standard TT"/>
                <a:ea typeface="Old Standard TT"/>
                <a:cs typeface="Old Standard TT"/>
                <a:sym typeface="Old Standard TT"/>
              </a:rPr>
              <a:t> up can be thrown around the house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Can slow the player if not dashed over</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GB" sz="1800">
                <a:solidFill>
                  <a:schemeClr val="dk1"/>
                </a:solidFill>
                <a:latin typeface="Old Standard TT"/>
                <a:ea typeface="Old Standard TT"/>
                <a:cs typeface="Old Standard TT"/>
                <a:sym typeface="Old Standard TT"/>
              </a:rPr>
              <a:t>Lasts a certain amount of time</a:t>
            </a:r>
            <a:endParaRPr sz="1800">
              <a:solidFill>
                <a:schemeClr val="dk1"/>
              </a:solidFill>
              <a:latin typeface="Old Standard TT"/>
              <a:ea typeface="Old Standard TT"/>
              <a:cs typeface="Old Standard TT"/>
              <a:sym typeface="Old Standard TT"/>
            </a:endParaRPr>
          </a:p>
          <a:p>
            <a:pPr indent="0" lvl="0" marL="45720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35" name="Google Shape;135;p21"/>
          <p:cNvPicPr preferRelativeResize="0"/>
          <p:nvPr/>
        </p:nvPicPr>
        <p:blipFill>
          <a:blip r:embed="rId3">
            <a:alphaModFix/>
          </a:blip>
          <a:stretch>
            <a:fillRect/>
          </a:stretch>
        </p:blipFill>
        <p:spPr>
          <a:xfrm>
            <a:off x="5077025" y="483638"/>
            <a:ext cx="4176225" cy="417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